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72" r:id="rId11"/>
    <p:sldId id="267" r:id="rId12"/>
    <p:sldId id="268" r:id="rId13"/>
    <p:sldId id="269" r:id="rId14"/>
    <p:sldId id="270" r:id="rId15"/>
    <p:sldId id="274" r:id="rId16"/>
    <p:sldId id="259" r:id="rId17"/>
    <p:sldId id="273" r:id="rId18"/>
    <p:sldId id="279" r:id="rId19"/>
    <p:sldId id="271" r:id="rId20"/>
    <p:sldId id="282" r:id="rId21"/>
    <p:sldId id="275" r:id="rId22"/>
    <p:sldId id="276" r:id="rId23"/>
    <p:sldId id="277" r:id="rId24"/>
    <p:sldId id="278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6387"/>
    <a:srgbClr val="295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5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26/03/15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26/03/15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26/03/15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26/03/15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26/03/15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26/03/15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26/03/15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26/03/15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26/03/15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26/03/15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26/03/15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26/03/15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26/03/15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lmediatorecivile.net/formazione/la-negoziazione-assistita-come-funziona-e-quali-opportunita-offre/%231" TargetMode="External"/><Relationship Id="rId3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lmediatorecivile.net/formazione/la-negoziazione-assistita-come-funziona-e-quali-opportunita-offre/%232" TargetMode="External"/><Relationship Id="rId3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hyperlink" Target="mailto:info@primaveraforense.i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6184" y="2222309"/>
            <a:ext cx="7996039" cy="1599124"/>
          </a:xfrm>
        </p:spPr>
        <p:txBody>
          <a:bodyPr/>
          <a:lstStyle/>
          <a:p>
            <a:r>
              <a:rPr lang="it-IT" b="1" dirty="0" smtClean="0"/>
              <a:t>La negoziazione assistita	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1226757"/>
          </a:xfrm>
        </p:spPr>
        <p:txBody>
          <a:bodyPr>
            <a:normAutofit fontScale="85000" lnSpcReduction="20000"/>
          </a:bodyPr>
          <a:lstStyle/>
          <a:p>
            <a:r>
              <a:rPr lang="it-IT" sz="2400" b="1" dirty="0" smtClean="0">
                <a:solidFill>
                  <a:srgbClr val="2E6387"/>
                </a:solidFill>
              </a:rPr>
              <a:t>Come funziona e quali opportunità offre</a:t>
            </a:r>
          </a:p>
          <a:p>
            <a:endParaRPr lang="it-IT" sz="2400" b="1" dirty="0" smtClean="0">
              <a:solidFill>
                <a:srgbClr val="2E6387"/>
              </a:solidFill>
            </a:endParaRPr>
          </a:p>
          <a:p>
            <a:endParaRPr lang="it-IT" sz="2400" b="1" dirty="0">
              <a:solidFill>
                <a:srgbClr val="2E6387"/>
              </a:solidFill>
            </a:endParaRPr>
          </a:p>
          <a:p>
            <a:r>
              <a:rPr lang="it-IT" sz="2100" i="1" dirty="0" smtClean="0">
                <a:solidFill>
                  <a:srgbClr val="2E6387"/>
                </a:solidFill>
              </a:rPr>
              <a:t>Evento accreditato dall’Ordine degli Avvocati di Roma</a:t>
            </a:r>
            <a:endParaRPr lang="it-IT" sz="2100" i="1" dirty="0">
              <a:solidFill>
                <a:srgbClr val="2E6387"/>
              </a:solidFill>
            </a:endParaRPr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329" y="774955"/>
            <a:ext cx="4315509" cy="100982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059807" y="4871375"/>
            <a:ext cx="30621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2E6387"/>
                </a:solidFill>
              </a:rPr>
              <a:t>Roma, Casa Bonus </a:t>
            </a:r>
            <a:r>
              <a:rPr lang="it-IT" b="1" dirty="0" err="1" smtClean="0">
                <a:solidFill>
                  <a:srgbClr val="2E6387"/>
                </a:solidFill>
              </a:rPr>
              <a:t>Pastor</a:t>
            </a:r>
            <a:endParaRPr lang="it-IT" b="1" dirty="0" smtClean="0">
              <a:solidFill>
                <a:srgbClr val="2E6387"/>
              </a:solidFill>
            </a:endParaRPr>
          </a:p>
          <a:p>
            <a:pPr algn="ctr"/>
            <a:endParaRPr lang="it-IT" dirty="0" smtClean="0">
              <a:solidFill>
                <a:srgbClr val="2E6387"/>
              </a:solidFill>
            </a:endParaRPr>
          </a:p>
          <a:p>
            <a:pPr algn="ctr"/>
            <a:r>
              <a:rPr lang="it-IT" i="1" dirty="0" smtClean="0">
                <a:solidFill>
                  <a:srgbClr val="2E6387"/>
                </a:solidFill>
              </a:rPr>
              <a:t>12 marzo 2015</a:t>
            </a:r>
            <a:endParaRPr lang="it-IT" i="1" dirty="0">
              <a:solidFill>
                <a:srgbClr val="2E63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670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400" dirty="0" smtClean="0"/>
              <a:t>1^ fase: Invito alla stipula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238892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Art. 3</a:t>
            </a:r>
          </a:p>
          <a:p>
            <a:r>
              <a:rPr lang="it-IT" dirty="0" smtClean="0"/>
              <a:t>La </a:t>
            </a:r>
            <a:r>
              <a:rPr lang="it-IT" dirty="0"/>
              <a:t>parte invitata ha </a:t>
            </a:r>
            <a:r>
              <a:rPr lang="it-IT" b="1" dirty="0">
                <a:solidFill>
                  <a:srgbClr val="FF0000"/>
                </a:solidFill>
              </a:rPr>
              <a:t>30 gg </a:t>
            </a:r>
            <a:r>
              <a:rPr lang="it-IT" dirty="0"/>
              <a:t>dal ricevimento della lettera per accettare o rifiutare l’invito.</a:t>
            </a:r>
          </a:p>
          <a:p>
            <a:r>
              <a:rPr lang="it-IT" dirty="0"/>
              <a:t>In caso di rifiuto espresso o tacito (decorsi i </a:t>
            </a:r>
            <a:r>
              <a:rPr lang="it-IT" dirty="0" smtClean="0"/>
              <a:t>30 gg</a:t>
            </a:r>
            <a:r>
              <a:rPr lang="it-IT" dirty="0"/>
              <a:t>), la parte istante ha facoltà di avviare il giudizio avendo così soddisfatta la condizione di </a:t>
            </a:r>
            <a:r>
              <a:rPr lang="it-IT" dirty="0" smtClean="0"/>
              <a:t>procedibilità. </a:t>
            </a:r>
          </a:p>
          <a:p>
            <a:pPr marL="0" indent="0" algn="ctr">
              <a:buNone/>
            </a:pPr>
            <a:r>
              <a:rPr lang="it-IT" dirty="0">
                <a:hlinkClick r:id="rId2"/>
              </a:rPr>
              <a:t>Vedi il fac-simile di “Invito alla negoziazione assistita”</a:t>
            </a:r>
            <a:r>
              <a:rPr lang="it-IT" dirty="0"/>
              <a:t> </a:t>
            </a:r>
          </a:p>
          <a:p>
            <a:pPr marL="0" indent="0" fontAlgn="base">
              <a:buNone/>
            </a:pP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727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3400" dirty="0" smtClean="0"/>
              <a:t>2^ fase: La stipula della convenzione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238892" cy="4343400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Qualora la parte chiamata alla stipula accetti l’invito, le parti, assistite dai rispettivi avvocati, </a:t>
            </a:r>
            <a:r>
              <a:rPr lang="it-IT" dirty="0" smtClean="0"/>
              <a:t>stipulano </a:t>
            </a:r>
            <a:r>
              <a:rPr lang="it-IT" dirty="0"/>
              <a:t>una convenzione di negoziazione assistita, ovvero un accordo in base al quale le parti stesse dichiarano di </a:t>
            </a:r>
            <a:r>
              <a:rPr lang="it-IT" b="1" dirty="0"/>
              <a:t>voler cooperare in buona fede e con lealtà per risolvere in via amichevole la controversia.</a:t>
            </a:r>
          </a:p>
          <a:p>
            <a:r>
              <a:rPr lang="it-IT" dirty="0"/>
              <a:t>Tale accordo deve contenere necessariamente i seguenti requisiti:</a:t>
            </a:r>
          </a:p>
          <a:p>
            <a:pPr lvl="2"/>
            <a:r>
              <a:rPr lang="it-IT" dirty="0" smtClean="0"/>
              <a:t>l’oggetto </a:t>
            </a:r>
            <a:r>
              <a:rPr lang="it-IT" dirty="0"/>
              <a:t>della controversia;</a:t>
            </a:r>
          </a:p>
          <a:p>
            <a:pPr lvl="2"/>
            <a:r>
              <a:rPr lang="it-IT" dirty="0" smtClean="0"/>
              <a:t>la </a:t>
            </a:r>
            <a:r>
              <a:rPr lang="it-IT" dirty="0"/>
              <a:t>durata della negoziazione: </a:t>
            </a:r>
            <a:r>
              <a:rPr lang="it-IT" dirty="0" err="1"/>
              <a:t>max</a:t>
            </a:r>
            <a:r>
              <a:rPr lang="it-IT" dirty="0"/>
              <a:t> 3 mesi e, in ogni caso, non inferiore a un mese.</a:t>
            </a:r>
          </a:p>
          <a:p>
            <a:pPr marL="0" indent="0" algn="ctr">
              <a:buNone/>
            </a:pPr>
            <a:r>
              <a:rPr lang="it-IT" dirty="0">
                <a:hlinkClick r:id="rId2"/>
              </a:rPr>
              <a:t>Vedi il fac-simile di “Convenzione di negoziazione assistita”</a:t>
            </a:r>
            <a:endParaRPr lang="it-IT" dirty="0"/>
          </a:p>
          <a:p>
            <a:pPr marL="0" indent="0" fontAlgn="base">
              <a:buNone/>
            </a:pP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87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400" dirty="0"/>
              <a:t>3</a:t>
            </a:r>
            <a:r>
              <a:rPr lang="it-IT" sz="4400" dirty="0" smtClean="0"/>
              <a:t>^ fase: L’accordo raggiunto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238892" cy="43434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it-IT" dirty="0"/>
              <a:t>Art. 5</a:t>
            </a:r>
          </a:p>
          <a:p>
            <a:pPr marL="0" indent="0" fontAlgn="base">
              <a:buNone/>
            </a:pPr>
            <a:r>
              <a:rPr lang="it-IT" dirty="0" smtClean="0"/>
              <a:t>L’accordo </a:t>
            </a:r>
            <a:r>
              <a:rPr lang="it-IT" dirty="0"/>
              <a:t>raggiunto in negoziazione </a:t>
            </a:r>
            <a:r>
              <a:rPr lang="it-IT" dirty="0" smtClean="0"/>
              <a:t>assistita ha </a:t>
            </a:r>
            <a:r>
              <a:rPr lang="it-IT" b="1" dirty="0" smtClean="0"/>
              <a:t>valore di titolo esecutivo.</a:t>
            </a:r>
          </a:p>
          <a:p>
            <a:pPr marL="0" indent="0" fontAlgn="base">
              <a:buNone/>
            </a:pPr>
            <a:endParaRPr lang="it-IT" dirty="0" smtClean="0"/>
          </a:p>
          <a:p>
            <a:pPr marL="0" indent="0" algn="ctr" fontAlgn="base">
              <a:buNone/>
            </a:pPr>
            <a:r>
              <a:rPr lang="it-IT" dirty="0"/>
              <a:t>Vedi il fac-simile di </a:t>
            </a:r>
            <a:r>
              <a:rPr lang="it-IT" dirty="0" smtClean="0"/>
              <a:t>“Accordo raggiunto in </a:t>
            </a:r>
            <a:r>
              <a:rPr lang="it-IT" dirty="0"/>
              <a:t>negoziazione assistita”</a:t>
            </a:r>
          </a:p>
          <a:p>
            <a:pPr marL="0" indent="0" fontAlgn="base">
              <a:buNone/>
            </a:pP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854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400" dirty="0" smtClean="0"/>
              <a:t>4^ fase: Esecutiva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238892" cy="43434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it-IT" dirty="0" smtClean="0"/>
              <a:t>Art. 5</a:t>
            </a:r>
          </a:p>
          <a:p>
            <a:pPr fontAlgn="base"/>
            <a:r>
              <a:rPr lang="it-IT" dirty="0" smtClean="0"/>
              <a:t>Ove </a:t>
            </a:r>
            <a:r>
              <a:rPr lang="it-IT" dirty="0"/>
              <a:t>l’accordo non venga eseguito spontaneamente, la parte interessata potrà metterlo in esecuzione immediata, </a:t>
            </a:r>
            <a:r>
              <a:rPr lang="it-IT" b="1" dirty="0"/>
              <a:t>avendo l’accordo valore di titolo esecutivo.</a:t>
            </a:r>
          </a:p>
          <a:p>
            <a:pPr fontAlgn="base"/>
            <a:r>
              <a:rPr lang="it-IT" dirty="0"/>
              <a:t>In tal caso, l’accordo deve essere </a:t>
            </a:r>
            <a:r>
              <a:rPr lang="it-IT" b="1" dirty="0"/>
              <a:t>integralmente trascritto nel precetto </a:t>
            </a:r>
            <a:r>
              <a:rPr lang="it-IT" dirty="0"/>
              <a:t>ai sensi dell’articolo 480, secondo comma, del codice di procedura civile.</a:t>
            </a:r>
          </a:p>
          <a:p>
            <a:pPr marL="0" indent="0" fontAlgn="base">
              <a:buNone/>
            </a:pP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585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400" dirty="0" smtClean="0"/>
              <a:t>Interruzione dei termini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2659" y="1848384"/>
            <a:ext cx="8238892" cy="4343400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it-IT" dirty="0" smtClean="0"/>
              <a:t>Art. 8</a:t>
            </a:r>
          </a:p>
          <a:p>
            <a:pPr marL="0" indent="0" fontAlgn="base">
              <a:buNone/>
            </a:pPr>
            <a:r>
              <a:rPr lang="it-IT" b="1" dirty="0" smtClean="0"/>
              <a:t>Dal </a:t>
            </a:r>
            <a:r>
              <a:rPr lang="it-IT" b="1" dirty="0"/>
              <a:t>momento della comunicazione  dell'invito  </a:t>
            </a:r>
            <a:r>
              <a:rPr lang="it-IT" dirty="0"/>
              <a:t>a  concludere  una convenzione di negoziazione  assistita  ovvero  della  sottoscrizione della convenzione </a:t>
            </a:r>
            <a:r>
              <a:rPr lang="it-IT" b="1" dirty="0"/>
              <a:t>si producono sulla prescrizione gli  effetti  della domanda giudiziale. </a:t>
            </a:r>
            <a:endParaRPr lang="it-IT" b="1" dirty="0" smtClean="0"/>
          </a:p>
          <a:p>
            <a:pPr marL="0" indent="0" fontAlgn="base">
              <a:buNone/>
            </a:pPr>
            <a:r>
              <a:rPr lang="it-IT" dirty="0" smtClean="0"/>
              <a:t>Dalla </a:t>
            </a:r>
            <a:r>
              <a:rPr lang="it-IT" dirty="0"/>
              <a:t>stessa </a:t>
            </a:r>
            <a:r>
              <a:rPr lang="it-IT" dirty="0" smtClean="0"/>
              <a:t>data è impedita</a:t>
            </a:r>
            <a:r>
              <a:rPr lang="it-IT" dirty="0"/>
              <a:t>, </a:t>
            </a:r>
            <a:r>
              <a:rPr lang="it-IT" dirty="0" smtClean="0"/>
              <a:t>per una sola </a:t>
            </a:r>
            <a:r>
              <a:rPr lang="it-IT" dirty="0"/>
              <a:t>volta, la decadenza, ma se l'invito </a:t>
            </a:r>
            <a:r>
              <a:rPr lang="it-IT" dirty="0" smtClean="0"/>
              <a:t>è </a:t>
            </a:r>
            <a:r>
              <a:rPr lang="it-IT" dirty="0"/>
              <a:t>rifiutato o non </a:t>
            </a:r>
            <a:r>
              <a:rPr lang="it-IT" dirty="0" smtClean="0"/>
              <a:t>è accettato </a:t>
            </a:r>
            <a:r>
              <a:rPr lang="it-IT" dirty="0"/>
              <a:t>nel termine di cui all'articolo 4, comma </a:t>
            </a:r>
            <a:r>
              <a:rPr lang="it-IT" dirty="0" smtClean="0"/>
              <a:t>1</a:t>
            </a:r>
            <a:r>
              <a:rPr lang="it-IT" dirty="0"/>
              <a:t>, </a:t>
            </a:r>
            <a:r>
              <a:rPr lang="it-IT" b="1" dirty="0" smtClean="0"/>
              <a:t>la domanda  </a:t>
            </a:r>
            <a:r>
              <a:rPr lang="it-IT" b="1" dirty="0"/>
              <a:t>giudiziale deve  essere  proposta </a:t>
            </a:r>
            <a:r>
              <a:rPr lang="it-IT" b="1" dirty="0" smtClean="0"/>
              <a:t>entro il medesimo  termine </a:t>
            </a:r>
            <a:r>
              <a:rPr lang="it-IT" b="1" dirty="0"/>
              <a:t>di </a:t>
            </a:r>
            <a:r>
              <a:rPr lang="it-IT" b="1" dirty="0" smtClean="0"/>
              <a:t>decadenza </a:t>
            </a:r>
            <a:r>
              <a:rPr lang="it-IT" b="1" dirty="0"/>
              <a:t>decorrente dal rifiuto</a:t>
            </a:r>
            <a:r>
              <a:rPr lang="it-IT" dirty="0"/>
              <a:t>, dalla mancata accettazione nel termine ovvero dalla dichiarazione di mancato accordo certificata dagli avvocati.  </a:t>
            </a:r>
          </a:p>
          <a:p>
            <a:pPr marL="0" indent="0" fontAlgn="base">
              <a:buNone/>
            </a:pP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19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400" dirty="0" smtClean="0"/>
              <a:t>Antiriciclaggio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2659" y="1848384"/>
            <a:ext cx="8238892" cy="43434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it-IT" dirty="0" smtClean="0"/>
              <a:t>Art. </a:t>
            </a:r>
            <a:r>
              <a:rPr lang="it-IT" dirty="0"/>
              <a:t>12 del </a:t>
            </a:r>
            <a:r>
              <a:rPr lang="it-IT" dirty="0" err="1"/>
              <a:t>D.Lgs.</a:t>
            </a:r>
            <a:r>
              <a:rPr lang="it-IT" dirty="0"/>
              <a:t> 231/2007</a:t>
            </a:r>
            <a:endParaRPr lang="it-IT" dirty="0" smtClean="0"/>
          </a:p>
          <a:p>
            <a:pPr marL="0" indent="0" fontAlgn="base">
              <a:buNone/>
            </a:pPr>
            <a:r>
              <a:rPr lang="it-IT" b="1" dirty="0" smtClean="0"/>
              <a:t>Assenza dell’obbligo di segnalazione delle operazioni sospette alla UIF </a:t>
            </a:r>
            <a:r>
              <a:rPr lang="it-IT" dirty="0" smtClean="0"/>
              <a:t>– Unità di Informazione Finanziaria.</a:t>
            </a:r>
          </a:p>
          <a:p>
            <a:pPr marL="0" indent="0" fontAlgn="base">
              <a:buNone/>
            </a:pPr>
            <a:r>
              <a:rPr lang="it-IT" dirty="0" smtClean="0"/>
              <a:t>L’obbligo previsto dall’art. 41 del </a:t>
            </a:r>
            <a:r>
              <a:rPr lang="it-IT" dirty="0" err="1" smtClean="0"/>
              <a:t>D.Lgs.</a:t>
            </a:r>
            <a:r>
              <a:rPr lang="it-IT" dirty="0" smtClean="0"/>
              <a:t> 231/2007 </a:t>
            </a:r>
            <a:r>
              <a:rPr lang="it-IT" b="1" dirty="0" smtClean="0">
                <a:solidFill>
                  <a:srgbClr val="FF0000"/>
                </a:solidFill>
              </a:rPr>
              <a:t>NON</a:t>
            </a:r>
            <a:r>
              <a:rPr lang="it-IT" dirty="0" smtClean="0"/>
              <a:t> si estende agli avvocati </a:t>
            </a:r>
            <a:r>
              <a:rPr lang="it-IT" b="1" dirty="0"/>
              <a:t>per le informazioni che essi ricevono </a:t>
            </a:r>
            <a:r>
              <a:rPr lang="it-IT" dirty="0"/>
              <a:t>da un </a:t>
            </a:r>
            <a:r>
              <a:rPr lang="it-IT" dirty="0" smtClean="0"/>
              <a:t>loro </a:t>
            </a:r>
            <a:r>
              <a:rPr lang="it-IT" dirty="0"/>
              <a:t>cliente o ottengono riguardo allo stesso, </a:t>
            </a:r>
            <a:r>
              <a:rPr lang="it-IT" b="1" dirty="0"/>
              <a:t>nel corso </a:t>
            </a:r>
            <a:r>
              <a:rPr lang="it-IT" b="1" dirty="0" smtClean="0"/>
              <a:t>di una procedura di negoziazione assistita.</a:t>
            </a:r>
            <a:endParaRPr lang="it-IT" b="1" dirty="0"/>
          </a:p>
          <a:p>
            <a:pPr marL="0" indent="0" fontAlgn="base">
              <a:buNone/>
            </a:pP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088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I doveri dell’avvocato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informare il cliente all’atto del conferimento </a:t>
            </a:r>
            <a:r>
              <a:rPr lang="it-IT" dirty="0" smtClean="0"/>
              <a:t>incarico della possibilità di ricorrere alla negoziazione assistita (art. 2);</a:t>
            </a:r>
            <a:endParaRPr lang="it-IT" dirty="0"/>
          </a:p>
          <a:p>
            <a:r>
              <a:rPr lang="it-IT" dirty="0" smtClean="0"/>
              <a:t>cooperare </a:t>
            </a:r>
            <a:r>
              <a:rPr lang="it-IT" dirty="0"/>
              <a:t>in buona fede e con </a:t>
            </a:r>
            <a:r>
              <a:rPr lang="it-IT" dirty="0" smtClean="0"/>
              <a:t>lealtà (art. </a:t>
            </a:r>
            <a:r>
              <a:rPr lang="it-IT" dirty="0"/>
              <a:t>2</a:t>
            </a:r>
            <a:r>
              <a:rPr lang="it-IT" dirty="0" smtClean="0"/>
              <a:t>);</a:t>
            </a:r>
          </a:p>
          <a:p>
            <a:r>
              <a:rPr lang="it-IT" dirty="0" smtClean="0"/>
              <a:t>certificare l’autografia della sottoscrizione nella lettera di invito alla stipula (prima fase) art. 4;</a:t>
            </a:r>
          </a:p>
          <a:p>
            <a:r>
              <a:rPr lang="it-IT" dirty="0" smtClean="0"/>
              <a:t>certificare  </a:t>
            </a:r>
            <a:r>
              <a:rPr lang="it-IT" dirty="0"/>
              <a:t>l'autografia  delle  firme   e   la </a:t>
            </a:r>
            <a:r>
              <a:rPr lang="it-IT" dirty="0" smtClean="0"/>
              <a:t>conformità </a:t>
            </a:r>
            <a:r>
              <a:rPr lang="it-IT" dirty="0"/>
              <a:t>dell'accordo alle norme imperative e all'ordine </a:t>
            </a:r>
            <a:r>
              <a:rPr lang="it-IT" dirty="0" smtClean="0"/>
              <a:t>pubblico (art. 5);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63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I doveri dell’avvocato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NON </a:t>
            </a:r>
            <a:r>
              <a:rPr lang="it-IT" dirty="0"/>
              <a:t>IMPUGNARE un accordo alla cui redazione ha partecipato, costituisce illecito deontologico (art. 5);</a:t>
            </a:r>
          </a:p>
          <a:p>
            <a:r>
              <a:rPr lang="it-IT" dirty="0"/>
              <a:t>trasmetterne una copia dell’accordo al Consiglio dell'ordine circondariale del luogo ove l'accordo è stato raggiunto, ovvero al Consiglio dell'ordine presso cui è iscritto uno degli avvocati (art. 11</a:t>
            </a:r>
            <a:r>
              <a:rPr lang="it-IT" dirty="0" smtClean="0"/>
              <a:t>); </a:t>
            </a:r>
            <a:endParaRPr lang="it-IT" dirty="0"/>
          </a:p>
          <a:p>
            <a:r>
              <a:rPr lang="it-IT" dirty="0" smtClean="0"/>
              <a:t>comportarsi con lealtà e tenere  </a:t>
            </a:r>
            <a:r>
              <a:rPr lang="it-IT" b="1" dirty="0"/>
              <a:t>riservate </a:t>
            </a:r>
            <a:r>
              <a:rPr lang="it-IT" b="1" dirty="0" smtClean="0"/>
              <a:t>le informazioni ricevute. </a:t>
            </a:r>
            <a:r>
              <a:rPr lang="it-IT" dirty="0"/>
              <a:t>Le dichiarazioni </a:t>
            </a:r>
            <a:r>
              <a:rPr lang="it-IT" dirty="0" smtClean="0"/>
              <a:t>rese  </a:t>
            </a:r>
            <a:r>
              <a:rPr lang="it-IT" dirty="0"/>
              <a:t>e </a:t>
            </a:r>
            <a:r>
              <a:rPr lang="it-IT" dirty="0" smtClean="0"/>
              <a:t>le </a:t>
            </a:r>
            <a:r>
              <a:rPr lang="it-IT" dirty="0"/>
              <a:t>informazioni </a:t>
            </a:r>
            <a:r>
              <a:rPr lang="it-IT" dirty="0" smtClean="0"/>
              <a:t>acquisite </a:t>
            </a:r>
            <a:r>
              <a:rPr lang="it-IT" dirty="0"/>
              <a:t>nel  corso </a:t>
            </a:r>
            <a:r>
              <a:rPr lang="it-IT" dirty="0" smtClean="0"/>
              <a:t>del </a:t>
            </a:r>
            <a:r>
              <a:rPr lang="it-IT" dirty="0"/>
              <a:t>procedimento non possono essere utilizzate  nel  giudizio </a:t>
            </a:r>
            <a:r>
              <a:rPr lang="it-IT" dirty="0" smtClean="0"/>
              <a:t>avente in </a:t>
            </a:r>
            <a:r>
              <a:rPr lang="it-IT" dirty="0"/>
              <a:t>tutto o in parte il medesimo oggetto.    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743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Divieti e tutele dell’avvocato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Art. 9</a:t>
            </a:r>
          </a:p>
          <a:p>
            <a:r>
              <a:rPr lang="it-IT" dirty="0" smtClean="0"/>
              <a:t>I  </a:t>
            </a:r>
            <a:r>
              <a:rPr lang="it-IT" dirty="0"/>
              <a:t>difensori  </a:t>
            </a:r>
            <a:r>
              <a:rPr lang="it-IT" b="1" dirty="0"/>
              <a:t>non  possono  essere  nominati  arbitri  </a:t>
            </a:r>
            <a:r>
              <a:rPr lang="it-IT" dirty="0"/>
              <a:t>ai  sensi dell'articolo 810 del codice di procedura civile  nelle  controversie aventi il medesimo oggetto o </a:t>
            </a:r>
            <a:r>
              <a:rPr lang="it-IT" dirty="0" smtClean="0"/>
              <a:t>connesse;    </a:t>
            </a:r>
            <a:endParaRPr lang="it-IT" dirty="0"/>
          </a:p>
          <a:p>
            <a:r>
              <a:rPr lang="it-IT" dirty="0" smtClean="0"/>
              <a:t>I </a:t>
            </a:r>
            <a:r>
              <a:rPr lang="it-IT" dirty="0"/>
              <a:t>difensori delle parti e coloro che partecipano al procedimento </a:t>
            </a:r>
            <a:r>
              <a:rPr lang="it-IT" b="1" dirty="0"/>
              <a:t>non possono essere tenuti a deporre</a:t>
            </a:r>
            <a:r>
              <a:rPr lang="it-IT" dirty="0"/>
              <a:t> sul contenuto delle dichiarazioni rese e delle informazioni </a:t>
            </a:r>
            <a:r>
              <a:rPr lang="it-IT" dirty="0" smtClean="0"/>
              <a:t>acquisite;</a:t>
            </a:r>
          </a:p>
          <a:p>
            <a:r>
              <a:rPr lang="it-IT" dirty="0" smtClean="0"/>
              <a:t>A </a:t>
            </a:r>
            <a:r>
              <a:rPr lang="it-IT" dirty="0"/>
              <a:t>tutti </a:t>
            </a:r>
            <a:r>
              <a:rPr lang="it-IT" dirty="0" smtClean="0"/>
              <a:t>coloro che partecipano al procedimento si  applicano  le disposizioni dell'articolo 200 del c.p.p. (</a:t>
            </a:r>
            <a:r>
              <a:rPr lang="it-IT" b="1" dirty="0" smtClean="0"/>
              <a:t>segreto professionale</a:t>
            </a:r>
            <a:r>
              <a:rPr lang="it-IT" dirty="0" smtClean="0"/>
              <a:t>) e si </a:t>
            </a:r>
            <a:r>
              <a:rPr lang="it-IT" dirty="0"/>
              <a:t>estendono le garanzie previste per il  difensore  dalle  disposizioni </a:t>
            </a:r>
            <a:r>
              <a:rPr lang="it-IT" dirty="0" smtClean="0"/>
              <a:t>dell'art. </a:t>
            </a:r>
            <a:r>
              <a:rPr lang="it-IT" dirty="0"/>
              <a:t>103 </a:t>
            </a:r>
            <a:r>
              <a:rPr lang="it-IT" dirty="0" smtClean="0"/>
              <a:t>c.p.p. in quanto applicabili </a:t>
            </a:r>
            <a:r>
              <a:rPr lang="it-IT" b="1" dirty="0" smtClean="0"/>
              <a:t>(divieto di ispezioni e perquisizioni e intercettazioni</a:t>
            </a:r>
            <a:r>
              <a:rPr lang="it-IT" dirty="0" smtClean="0"/>
              <a:t>). 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983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200" dirty="0" smtClean="0"/>
              <a:t>Autonomia dei coniugi</a:t>
            </a:r>
            <a:endParaRPr lang="it-IT" sz="4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238892" cy="43434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it-IT" dirty="0"/>
              <a:t>art. </a:t>
            </a:r>
            <a:r>
              <a:rPr lang="it-IT" dirty="0" smtClean="0"/>
              <a:t>12</a:t>
            </a:r>
          </a:p>
          <a:p>
            <a:pPr marL="0" indent="0" fontAlgn="base">
              <a:buNone/>
            </a:pPr>
            <a:r>
              <a:rPr lang="it-IT" dirty="0"/>
              <a:t>I coniugi  possono  concludere, </a:t>
            </a:r>
            <a:r>
              <a:rPr lang="it-IT" dirty="0" smtClean="0"/>
              <a:t>innanzi al sindaco</a:t>
            </a:r>
            <a:r>
              <a:rPr lang="it-IT" dirty="0"/>
              <a:t>,  quale ufficiale dello stato civile </a:t>
            </a:r>
            <a:r>
              <a:rPr lang="it-IT" dirty="0" smtClean="0"/>
              <a:t>del comune </a:t>
            </a:r>
            <a:r>
              <a:rPr lang="it-IT" dirty="0"/>
              <a:t>di residenza di uno di loro o </a:t>
            </a:r>
            <a:r>
              <a:rPr lang="it-IT" dirty="0" smtClean="0"/>
              <a:t>del comune  </a:t>
            </a:r>
            <a:r>
              <a:rPr lang="it-IT" dirty="0"/>
              <a:t>presso </a:t>
            </a:r>
            <a:r>
              <a:rPr lang="it-IT" dirty="0" smtClean="0"/>
              <a:t>cui è  </a:t>
            </a:r>
            <a:r>
              <a:rPr lang="it-IT" dirty="0"/>
              <a:t>iscritto </a:t>
            </a:r>
            <a:r>
              <a:rPr lang="it-IT" dirty="0" smtClean="0"/>
              <a:t>o </a:t>
            </a:r>
            <a:r>
              <a:rPr lang="it-IT" dirty="0"/>
              <a:t>trascritto l'atto di matrimonio, </a:t>
            </a:r>
            <a:r>
              <a:rPr lang="it-IT" dirty="0" smtClean="0"/>
              <a:t>con </a:t>
            </a:r>
            <a:r>
              <a:rPr lang="it-IT" dirty="0"/>
              <a:t>l'assistenza facoltativa di un avvocato</a:t>
            </a:r>
            <a:r>
              <a:rPr lang="it-IT" dirty="0" smtClean="0"/>
              <a:t>, </a:t>
            </a:r>
            <a:r>
              <a:rPr lang="it-IT" dirty="0"/>
              <a:t>un accordo di separazione personale ovvero, </a:t>
            </a:r>
            <a:r>
              <a:rPr lang="it-IT" dirty="0" smtClean="0"/>
              <a:t>di </a:t>
            </a:r>
            <a:r>
              <a:rPr lang="it-IT" dirty="0"/>
              <a:t>scioglimento o di  cessazione  degli effetti civili del matrimonio, </a:t>
            </a:r>
            <a:r>
              <a:rPr lang="it-IT" dirty="0" err="1" smtClean="0"/>
              <a:t>nonchè</a:t>
            </a:r>
            <a:r>
              <a:rPr lang="it-IT" dirty="0" smtClean="0"/>
              <a:t> </a:t>
            </a:r>
            <a:r>
              <a:rPr lang="it-IT" dirty="0"/>
              <a:t>di </a:t>
            </a:r>
            <a:r>
              <a:rPr lang="it-IT"/>
              <a:t>modifica </a:t>
            </a:r>
            <a:r>
              <a:rPr lang="it-IT" smtClean="0"/>
              <a:t>delle condizioni </a:t>
            </a:r>
            <a:r>
              <a:rPr lang="it-IT" dirty="0"/>
              <a:t>di separazione o di divorzio. </a:t>
            </a:r>
          </a:p>
          <a:p>
            <a:pPr marL="0" indent="0" fontAlgn="base">
              <a:buNone/>
            </a:pPr>
            <a:endParaRPr lang="it-IT" dirty="0" smtClean="0"/>
          </a:p>
          <a:p>
            <a:pPr marL="0" indent="0" fontAlgn="base">
              <a:buNone/>
            </a:pPr>
            <a:endParaRPr lang="it-IT" dirty="0"/>
          </a:p>
          <a:p>
            <a:pPr marL="0" indent="0" fontAlgn="base">
              <a:buNone/>
            </a:pP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343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La normativa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Decreto legge 12 settembre 2014 n. 132</a:t>
            </a:r>
            <a:r>
              <a:rPr lang="it-IT" dirty="0" smtClean="0"/>
              <a:t> (Capo II) convertito dalla legge 10 novembre 2014 n. 162.</a:t>
            </a:r>
          </a:p>
          <a:p>
            <a:r>
              <a:rPr lang="it-IT" dirty="0" smtClean="0"/>
              <a:t>Entrata in vigore della negoziazione assistita </a:t>
            </a:r>
            <a:br>
              <a:rPr lang="it-IT" dirty="0" smtClean="0"/>
            </a:br>
            <a:r>
              <a:rPr lang="it-IT" dirty="0" smtClean="0"/>
              <a:t>9 febbraio 2015</a:t>
            </a: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55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200" dirty="0" smtClean="0"/>
              <a:t>Negoziazione familiare (art. 6)</a:t>
            </a:r>
            <a:endParaRPr lang="it-IT" sz="4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238892" cy="4343400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it-IT" dirty="0" smtClean="0"/>
              <a:t>La </a:t>
            </a:r>
            <a:r>
              <a:rPr lang="it-IT" dirty="0"/>
              <a:t>convenzione di negoziazione assistita </a:t>
            </a:r>
            <a:r>
              <a:rPr lang="it-IT" b="1" dirty="0" smtClean="0"/>
              <a:t>da </a:t>
            </a:r>
            <a:r>
              <a:rPr lang="it-IT" b="1" dirty="0"/>
              <a:t>almeno un avvocato per </a:t>
            </a:r>
            <a:r>
              <a:rPr lang="it-IT" b="1" dirty="0" smtClean="0"/>
              <a:t>parte </a:t>
            </a:r>
            <a:r>
              <a:rPr lang="it-IT" dirty="0" smtClean="0"/>
              <a:t>può </a:t>
            </a:r>
            <a:r>
              <a:rPr lang="it-IT" dirty="0"/>
              <a:t>essere conclusa tra coniugi al fine  di </a:t>
            </a:r>
            <a:r>
              <a:rPr lang="it-IT" dirty="0" smtClean="0"/>
              <a:t>raggiungere:</a:t>
            </a:r>
          </a:p>
          <a:p>
            <a:pPr fontAlgn="base"/>
            <a:r>
              <a:rPr lang="it-IT" dirty="0" smtClean="0"/>
              <a:t>una </a:t>
            </a:r>
            <a:r>
              <a:rPr lang="it-IT" dirty="0"/>
              <a:t>soluzione consensuale di </a:t>
            </a:r>
            <a:r>
              <a:rPr lang="it-IT" b="1" dirty="0" smtClean="0"/>
              <a:t>separazione  personale</a:t>
            </a:r>
            <a:r>
              <a:rPr lang="it-IT" dirty="0" smtClean="0"/>
              <a:t>;</a:t>
            </a:r>
          </a:p>
          <a:p>
            <a:pPr fontAlgn="base"/>
            <a:r>
              <a:rPr lang="it-IT" dirty="0" smtClean="0"/>
              <a:t>di </a:t>
            </a:r>
            <a:r>
              <a:rPr lang="it-IT" b="1" dirty="0" smtClean="0"/>
              <a:t>cessazione </a:t>
            </a:r>
            <a:r>
              <a:rPr lang="it-IT" b="1" dirty="0"/>
              <a:t>degli effetti civili </a:t>
            </a:r>
            <a:r>
              <a:rPr lang="it-IT" dirty="0"/>
              <a:t>del </a:t>
            </a:r>
            <a:r>
              <a:rPr lang="it-IT" dirty="0" smtClean="0"/>
              <a:t>matrimonio;</a:t>
            </a:r>
          </a:p>
          <a:p>
            <a:pPr fontAlgn="base"/>
            <a:r>
              <a:rPr lang="it-IT" dirty="0" smtClean="0"/>
              <a:t>di </a:t>
            </a:r>
            <a:r>
              <a:rPr lang="it-IT" b="1" dirty="0"/>
              <a:t>scioglimento  del  matrimonio</a:t>
            </a:r>
            <a:r>
              <a:rPr lang="it-IT" dirty="0"/>
              <a:t> </a:t>
            </a:r>
            <a:r>
              <a:rPr lang="it-IT" dirty="0" smtClean="0"/>
              <a:t>quando è </a:t>
            </a:r>
            <a:r>
              <a:rPr lang="it-IT" dirty="0"/>
              <a:t>stata pronunciata con sentenza passata in giudicato la separazione giudiziale fra i coniugi, ovvero è stata omologata la </a:t>
            </a:r>
            <a:r>
              <a:rPr lang="it-IT"/>
              <a:t>separazione </a:t>
            </a:r>
            <a:r>
              <a:rPr lang="it-IT" smtClean="0"/>
              <a:t>consensuale;</a:t>
            </a:r>
            <a:endParaRPr lang="it-IT" dirty="0" smtClean="0"/>
          </a:p>
          <a:p>
            <a:pPr fontAlgn="base"/>
            <a:r>
              <a:rPr lang="it-IT" dirty="0" smtClean="0"/>
              <a:t>di </a:t>
            </a:r>
            <a:r>
              <a:rPr lang="it-IT" b="1" dirty="0"/>
              <a:t>modifica delle condizioni </a:t>
            </a:r>
            <a:r>
              <a:rPr lang="it-IT" dirty="0"/>
              <a:t>di separazione o di divorzio.    </a:t>
            </a:r>
          </a:p>
          <a:p>
            <a:pPr marL="0" indent="0" fontAlgn="base">
              <a:buNone/>
            </a:pP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484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200" dirty="0" err="1" smtClean="0"/>
              <a:t>Neg</a:t>
            </a:r>
            <a:r>
              <a:rPr lang="it-IT" sz="4200" dirty="0" smtClean="0"/>
              <a:t>. familiare senza figli</a:t>
            </a:r>
            <a:endParaRPr lang="it-IT" sz="4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238892" cy="4343400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it-IT" b="1" dirty="0" smtClean="0"/>
              <a:t>Art. 6, comma 2</a:t>
            </a:r>
          </a:p>
          <a:p>
            <a:pPr marL="0" indent="0" fontAlgn="base">
              <a:buNone/>
            </a:pPr>
            <a:r>
              <a:rPr lang="it-IT" b="1" dirty="0" smtClean="0"/>
              <a:t>In </a:t>
            </a:r>
            <a:r>
              <a:rPr lang="it-IT" b="1" dirty="0"/>
              <a:t>mancanza di figli minori</a:t>
            </a:r>
            <a:r>
              <a:rPr lang="it-IT" dirty="0"/>
              <a:t>, di figli maggiorenni  incapaci  o portatori di handicap grave ai sensi dell'articolo 3, comma 3,  della legge  5  febbraio  1992,   n.   104,   ovvero   economicamente   non autosufficienti, l'accordo raggiunto  a  seguito  di  convenzione  di negoziazione assistita </a:t>
            </a:r>
            <a:r>
              <a:rPr lang="it-IT" dirty="0" smtClean="0"/>
              <a:t>è </a:t>
            </a:r>
            <a:r>
              <a:rPr lang="it-IT" dirty="0"/>
              <a:t>trasmesso al procuratore  della  Repubblica presso  il  tribunale  competente  il  quale,  </a:t>
            </a:r>
            <a:r>
              <a:rPr lang="it-IT" b="1" dirty="0"/>
              <a:t>quando   non   ravvisa </a:t>
            </a:r>
            <a:r>
              <a:rPr lang="it-IT" b="1" dirty="0" err="1"/>
              <a:t>irregolarita'</a:t>
            </a:r>
            <a:r>
              <a:rPr lang="it-IT" b="1" dirty="0"/>
              <a:t>,  comunica  agli  avvocati   il   nullaosta   per   gli adempimenti</a:t>
            </a:r>
            <a:r>
              <a:rPr lang="it-IT" dirty="0"/>
              <a:t> ai sensi del comma 3. </a:t>
            </a:r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090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200" dirty="0" err="1" smtClean="0"/>
              <a:t>Neg</a:t>
            </a:r>
            <a:r>
              <a:rPr lang="it-IT" sz="4200" dirty="0" smtClean="0"/>
              <a:t>. familiare con figli</a:t>
            </a:r>
            <a:endParaRPr lang="it-IT" sz="4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238892" cy="4343400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it-IT" b="1" dirty="0" smtClean="0"/>
              <a:t>Art. 6, comma 2</a:t>
            </a:r>
          </a:p>
          <a:p>
            <a:pPr marL="0" indent="0" fontAlgn="base">
              <a:buNone/>
            </a:pPr>
            <a:r>
              <a:rPr lang="it-IT" b="1" dirty="0"/>
              <a:t>In presenza  di  figli  </a:t>
            </a:r>
            <a:r>
              <a:rPr lang="it-IT" dirty="0"/>
              <a:t>minori,  di figli maggiorenni incapaci  o  portatori  di  handicap  grave  ovvero economicamente non autosufficienti, </a:t>
            </a:r>
            <a:r>
              <a:rPr lang="it-IT" b="1" dirty="0"/>
              <a:t>l'accordo raggiunto a seguito  di convenzione di negoziazione assistita deve essere trasmesso entro  il termine </a:t>
            </a:r>
            <a:r>
              <a:rPr lang="it-IT" b="1" dirty="0">
                <a:solidFill>
                  <a:srgbClr val="C00000"/>
                </a:solidFill>
              </a:rPr>
              <a:t>di dieci giorni </a:t>
            </a:r>
            <a:r>
              <a:rPr lang="it-IT" b="1" dirty="0"/>
              <a:t>al procuratore  della  Repubblica  </a:t>
            </a:r>
            <a:r>
              <a:rPr lang="it-IT" dirty="0"/>
              <a:t>presso  il tribunale competente, il quale, quando ritiene che l'accordo risponde all'interesse dei figli, lo autorizza. </a:t>
            </a:r>
            <a:r>
              <a:rPr lang="it-IT" u="sng" dirty="0"/>
              <a:t>Quando ritiene  che  l'accordo non risponde all'interesse dei figli</a:t>
            </a:r>
            <a:r>
              <a:rPr lang="it-IT" dirty="0"/>
              <a:t>, il procuratore della Repubblica lo trasmette, entro cinque giorni, al presidente del  tribunale,  che fissa, entro i successivi trenta giorni, la comparizione delle  parti e provvede senza ritardo. </a:t>
            </a:r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203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200" dirty="0" smtClean="0"/>
              <a:t>Tentata conciliazione</a:t>
            </a:r>
            <a:endParaRPr lang="it-IT" sz="4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238892" cy="43434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it-IT" b="1" dirty="0" smtClean="0"/>
              <a:t>Art. 6, comma 3</a:t>
            </a:r>
          </a:p>
          <a:p>
            <a:pPr marL="0" indent="0" fontAlgn="base">
              <a:buNone/>
            </a:pPr>
            <a:r>
              <a:rPr lang="it-IT" dirty="0"/>
              <a:t>Nell'accordo si </a:t>
            </a:r>
            <a:r>
              <a:rPr lang="it-IT" dirty="0" smtClean="0"/>
              <a:t>dà </a:t>
            </a:r>
            <a:r>
              <a:rPr lang="it-IT" dirty="0"/>
              <a:t>atto che </a:t>
            </a:r>
            <a:r>
              <a:rPr lang="it-IT" b="1" dirty="0"/>
              <a:t>gli </a:t>
            </a:r>
            <a:r>
              <a:rPr lang="it-IT" b="1" dirty="0" smtClean="0"/>
              <a:t>avvocati:</a:t>
            </a:r>
          </a:p>
          <a:p>
            <a:pPr fontAlgn="base"/>
            <a:r>
              <a:rPr lang="it-IT" b="1" dirty="0" smtClean="0"/>
              <a:t>hanno  </a:t>
            </a:r>
            <a:r>
              <a:rPr lang="it-IT" b="1" dirty="0"/>
              <a:t>tentato di conciliare le </a:t>
            </a:r>
            <a:r>
              <a:rPr lang="it-IT" b="1" dirty="0" smtClean="0"/>
              <a:t>parti;</a:t>
            </a:r>
          </a:p>
          <a:p>
            <a:pPr fontAlgn="base"/>
            <a:r>
              <a:rPr lang="it-IT" dirty="0" smtClean="0"/>
              <a:t>le </a:t>
            </a:r>
            <a:r>
              <a:rPr lang="it-IT" dirty="0"/>
              <a:t>hanno  informate  della  </a:t>
            </a:r>
            <a:r>
              <a:rPr lang="it-IT" dirty="0" smtClean="0"/>
              <a:t>possibilità  </a:t>
            </a:r>
            <a:r>
              <a:rPr lang="it-IT" dirty="0"/>
              <a:t>di esperire la </a:t>
            </a:r>
            <a:r>
              <a:rPr lang="it-IT" b="1" dirty="0"/>
              <a:t>mediazione </a:t>
            </a:r>
            <a:r>
              <a:rPr lang="it-IT" b="1" dirty="0" smtClean="0"/>
              <a:t>familiare;</a:t>
            </a:r>
          </a:p>
          <a:p>
            <a:pPr fontAlgn="base"/>
            <a:r>
              <a:rPr lang="it-IT" dirty="0" smtClean="0"/>
              <a:t>hanno  </a:t>
            </a:r>
            <a:r>
              <a:rPr lang="it-IT" dirty="0"/>
              <a:t>informato le parti dell'importanza per il minore di trascorrere </a:t>
            </a:r>
            <a:r>
              <a:rPr lang="it-IT" b="1" dirty="0"/>
              <a:t>tempi </a:t>
            </a:r>
            <a:r>
              <a:rPr lang="it-IT" b="1" dirty="0" smtClean="0"/>
              <a:t>adeguati </a:t>
            </a:r>
            <a:r>
              <a:rPr lang="it-IT" b="1" dirty="0"/>
              <a:t>con ciascuno dei </a:t>
            </a:r>
            <a:r>
              <a:rPr lang="it-IT" b="1" dirty="0" smtClean="0"/>
              <a:t>genitori</a:t>
            </a:r>
            <a:r>
              <a:rPr lang="it-IT" b="1" dirty="0"/>
              <a:t>.</a:t>
            </a:r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971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3400" dirty="0" smtClean="0"/>
              <a:t>Trasmissione dell’accordo e sanzioni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238892" cy="4343400"/>
          </a:xfrm>
        </p:spPr>
        <p:txBody>
          <a:bodyPr>
            <a:normAutofit fontScale="92500"/>
          </a:bodyPr>
          <a:lstStyle/>
          <a:p>
            <a:pPr marL="0" indent="0" fontAlgn="base">
              <a:buNone/>
            </a:pPr>
            <a:r>
              <a:rPr lang="it-IT" b="1" dirty="0" smtClean="0"/>
              <a:t>Art. 6, comma 3</a:t>
            </a:r>
          </a:p>
          <a:p>
            <a:pPr marL="0" indent="0" fontAlgn="base">
              <a:buNone/>
            </a:pPr>
            <a:r>
              <a:rPr lang="it-IT" dirty="0"/>
              <a:t>L'avvocato della parte  </a:t>
            </a:r>
            <a:r>
              <a:rPr lang="it-IT" dirty="0" smtClean="0"/>
              <a:t>è  </a:t>
            </a:r>
            <a:r>
              <a:rPr lang="it-IT" dirty="0"/>
              <a:t>obbligato  a trasmettere, </a:t>
            </a:r>
            <a:r>
              <a:rPr lang="it-IT" b="1" u="sng" dirty="0">
                <a:solidFill>
                  <a:srgbClr val="FF0000"/>
                </a:solidFill>
              </a:rPr>
              <a:t>entro il termine di dieci  giorni</a:t>
            </a:r>
            <a:r>
              <a:rPr lang="it-IT" dirty="0"/>
              <a:t>,  </a:t>
            </a:r>
            <a:r>
              <a:rPr lang="it-IT" b="1" dirty="0"/>
              <a:t>all'ufficiale  dello stato  civile  del  Comune  </a:t>
            </a:r>
            <a:r>
              <a:rPr lang="it-IT" dirty="0"/>
              <a:t>in  cui  il  matrimonio  fu  iscritto   o trascritto, copia,  autenticata  dallo  stesso,  </a:t>
            </a:r>
            <a:r>
              <a:rPr lang="it-IT" dirty="0" smtClean="0"/>
              <a:t>dell'accordo.</a:t>
            </a:r>
          </a:p>
          <a:p>
            <a:pPr marL="0" indent="0" fontAlgn="base">
              <a:buNone/>
            </a:pPr>
            <a:r>
              <a:rPr lang="it-IT" dirty="0"/>
              <a:t>All'avvocato che viola </a:t>
            </a:r>
            <a:r>
              <a:rPr lang="it-IT" dirty="0" smtClean="0"/>
              <a:t>tale obbligo è </a:t>
            </a:r>
            <a:r>
              <a:rPr lang="it-IT" dirty="0"/>
              <a:t>applicata la </a:t>
            </a:r>
            <a:r>
              <a:rPr lang="it-IT" b="1" dirty="0"/>
              <a:t>sanzione  amministrativa </a:t>
            </a:r>
            <a:r>
              <a:rPr lang="it-IT" b="1" dirty="0" smtClean="0"/>
              <a:t>pecuniaria da </a:t>
            </a:r>
            <a:r>
              <a:rPr lang="it-IT" b="1" dirty="0"/>
              <a:t>euro 2.000 ad euro </a:t>
            </a:r>
            <a:r>
              <a:rPr lang="it-IT" b="1" dirty="0" smtClean="0"/>
              <a:t>10.000</a:t>
            </a:r>
            <a:r>
              <a:rPr lang="it-IT" dirty="0" smtClean="0"/>
              <a:t>. </a:t>
            </a:r>
            <a:r>
              <a:rPr lang="it-IT" dirty="0"/>
              <a:t>Alla irrogazione della sanzione  di  cui al periodo che precede </a:t>
            </a:r>
            <a:r>
              <a:rPr lang="it-IT" dirty="0" smtClean="0"/>
              <a:t>è </a:t>
            </a:r>
            <a:r>
              <a:rPr lang="it-IT" dirty="0"/>
              <a:t>competente il Comune in cui  devono </a:t>
            </a:r>
            <a:r>
              <a:rPr lang="it-IT" dirty="0" smtClean="0"/>
              <a:t>essere </a:t>
            </a:r>
            <a:r>
              <a:rPr lang="it-IT" dirty="0"/>
              <a:t>eseguite le annotazioni </a:t>
            </a:r>
            <a:r>
              <a:rPr lang="it-IT" dirty="0" smtClean="0"/>
              <a:t>sull’atto di matrimonio.</a:t>
            </a: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08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238892" cy="4343400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endParaRPr lang="it-IT" sz="4600" dirty="0" smtClean="0"/>
          </a:p>
          <a:p>
            <a:pPr marL="0" indent="0" algn="ctr" fontAlgn="base">
              <a:buNone/>
            </a:pPr>
            <a:r>
              <a:rPr lang="it-IT" sz="4600" b="1" dirty="0" smtClean="0">
                <a:solidFill>
                  <a:srgbClr val="2E6387"/>
                </a:solidFill>
              </a:rPr>
              <a:t>Grazie </a:t>
            </a:r>
            <a:r>
              <a:rPr lang="it-IT" sz="4600" b="1" dirty="0">
                <a:solidFill>
                  <a:srgbClr val="2E6387"/>
                </a:solidFill>
              </a:rPr>
              <a:t>per </a:t>
            </a:r>
            <a:r>
              <a:rPr lang="it-IT" sz="4600" b="1" dirty="0" smtClean="0">
                <a:solidFill>
                  <a:srgbClr val="2E6387"/>
                </a:solidFill>
              </a:rPr>
              <a:t>l’attenzione</a:t>
            </a:r>
          </a:p>
          <a:p>
            <a:pPr marL="0" indent="0" algn="ctr" fontAlgn="base">
              <a:buNone/>
            </a:pPr>
            <a:endParaRPr lang="it-IT" sz="4600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86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19186"/>
            <a:ext cx="8238892" cy="4343400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endParaRPr lang="it-IT" sz="4600" dirty="0" smtClean="0"/>
          </a:p>
          <a:p>
            <a:pPr marL="0" indent="0" algn="ctr" fontAlgn="base">
              <a:buNone/>
            </a:pPr>
            <a:endParaRPr lang="it-IT" sz="4600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205" y="119918"/>
            <a:ext cx="5737125" cy="1342487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1862650" y="1491393"/>
            <a:ext cx="553868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it-IT" sz="3000" b="1" dirty="0" smtClean="0"/>
              <a:t>Sede legale ed operativa</a:t>
            </a:r>
          </a:p>
          <a:p>
            <a:pPr algn="ctr" fontAlgn="base"/>
            <a:r>
              <a:rPr lang="it-IT" sz="3000" dirty="0" smtClean="0"/>
              <a:t>Via </a:t>
            </a:r>
            <a:r>
              <a:rPr lang="it-IT" sz="3000" dirty="0" err="1" smtClean="0"/>
              <a:t>Santamaura</a:t>
            </a:r>
            <a:r>
              <a:rPr lang="it-IT" sz="3000" dirty="0" smtClean="0"/>
              <a:t>, 46</a:t>
            </a:r>
          </a:p>
          <a:p>
            <a:pPr algn="ctr" fontAlgn="base"/>
            <a:endParaRPr lang="it-IT" sz="3000" b="1" dirty="0" smtClean="0"/>
          </a:p>
          <a:p>
            <a:pPr algn="ctr" fontAlgn="base"/>
            <a:r>
              <a:rPr lang="it-IT" sz="3000" b="1" dirty="0" smtClean="0"/>
              <a:t>Info Point</a:t>
            </a:r>
          </a:p>
          <a:p>
            <a:pPr algn="ctr" fontAlgn="base"/>
            <a:r>
              <a:rPr lang="it-IT" sz="3000" dirty="0" smtClean="0"/>
              <a:t>Viale Giulio Cesare, 47</a:t>
            </a:r>
            <a:endParaRPr lang="it-IT" sz="3000" dirty="0"/>
          </a:p>
          <a:p>
            <a:pPr algn="ctr" fontAlgn="base"/>
            <a:endParaRPr lang="it-IT" sz="3000" dirty="0" smtClean="0">
              <a:hlinkClick r:id="rId3"/>
            </a:endParaRPr>
          </a:p>
          <a:p>
            <a:pPr algn="ctr" fontAlgn="base"/>
            <a:r>
              <a:rPr lang="it-IT" sz="3000" dirty="0" smtClean="0">
                <a:hlinkClick r:id="rId3"/>
              </a:rPr>
              <a:t>info</a:t>
            </a:r>
            <a:r>
              <a:rPr lang="it-IT" sz="3000" dirty="0">
                <a:hlinkClick r:id="rId3"/>
              </a:rPr>
              <a:t>@primaveraforense.it</a:t>
            </a:r>
            <a:endParaRPr lang="it-IT" sz="3000" dirty="0"/>
          </a:p>
          <a:p>
            <a:pPr algn="ctr" fontAlgn="base"/>
            <a:endParaRPr lang="it-IT" sz="3000" dirty="0" smtClean="0"/>
          </a:p>
          <a:p>
            <a:pPr algn="ctr" fontAlgn="base"/>
            <a:r>
              <a:rPr lang="it-IT" sz="3000" dirty="0" smtClean="0"/>
              <a:t>Tel. 06</a:t>
            </a:r>
            <a:r>
              <a:rPr lang="it-IT" sz="3000" dirty="0"/>
              <a:t>/</a:t>
            </a:r>
            <a:r>
              <a:rPr lang="it-IT" sz="3000" dirty="0" smtClean="0"/>
              <a:t>4741967</a:t>
            </a:r>
          </a:p>
          <a:p>
            <a:pPr algn="ctr" fontAlgn="base"/>
            <a:endParaRPr lang="it-IT" sz="3000" dirty="0" smtClean="0"/>
          </a:p>
          <a:p>
            <a:pPr algn="ctr" fontAlgn="base"/>
            <a:r>
              <a:rPr lang="it-IT" sz="3000" dirty="0" err="1" smtClean="0"/>
              <a:t>www.primaveraforense.it</a:t>
            </a:r>
            <a:endParaRPr lang="it-IT" sz="3000" dirty="0" smtClean="0"/>
          </a:p>
          <a:p>
            <a:pPr algn="ctr" fontAlgn="base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2045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200" dirty="0" smtClean="0"/>
              <a:t>Cos’è la negoziazione assistita</a:t>
            </a:r>
            <a:endParaRPr lang="it-IT" sz="4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Art. 2</a:t>
            </a:r>
          </a:p>
          <a:p>
            <a:pPr marL="0" indent="0">
              <a:buNone/>
            </a:pPr>
            <a:r>
              <a:rPr lang="it-IT" dirty="0" smtClean="0"/>
              <a:t>La  </a:t>
            </a:r>
            <a:r>
              <a:rPr lang="it-IT" dirty="0"/>
              <a:t>convenzione  di  negoziazione  assistita  </a:t>
            </a:r>
            <a:r>
              <a:rPr lang="it-IT" b="1" dirty="0">
                <a:solidFill>
                  <a:schemeClr val="accent6"/>
                </a:solidFill>
              </a:rPr>
              <a:t>da  </a:t>
            </a:r>
            <a:r>
              <a:rPr lang="it-IT" b="1" dirty="0" smtClean="0">
                <a:solidFill>
                  <a:schemeClr val="accent6"/>
                </a:solidFill>
              </a:rPr>
              <a:t>uno  </a:t>
            </a:r>
            <a:r>
              <a:rPr lang="it-IT" b="1" dirty="0">
                <a:solidFill>
                  <a:schemeClr val="accent6"/>
                </a:solidFill>
              </a:rPr>
              <a:t>o  </a:t>
            </a:r>
            <a:r>
              <a:rPr lang="it-IT" b="1" dirty="0" smtClean="0">
                <a:solidFill>
                  <a:schemeClr val="accent6"/>
                </a:solidFill>
              </a:rPr>
              <a:t>più avvocati</a:t>
            </a:r>
            <a:r>
              <a:rPr lang="it-IT" dirty="0" smtClean="0">
                <a:solidFill>
                  <a:schemeClr val="accent6"/>
                </a:solidFill>
              </a:rPr>
              <a:t> </a:t>
            </a:r>
            <a:r>
              <a:rPr lang="it-IT" dirty="0" smtClean="0"/>
              <a:t>è </a:t>
            </a:r>
            <a:r>
              <a:rPr lang="it-IT" dirty="0"/>
              <a:t>un accordo mediante il quale  le  parti  convengono </a:t>
            </a:r>
            <a:r>
              <a:rPr lang="it-IT" dirty="0" smtClean="0"/>
              <a:t>di </a:t>
            </a:r>
            <a:r>
              <a:rPr lang="it-IT" b="1" dirty="0"/>
              <a:t>cooperare in buona fede e con </a:t>
            </a:r>
            <a:r>
              <a:rPr lang="it-IT" b="1" dirty="0" smtClean="0"/>
              <a:t>lealtà </a:t>
            </a:r>
            <a:r>
              <a:rPr lang="it-IT" dirty="0"/>
              <a:t>per risolvere in via amichevole la controversia tramite l'assistenza di  avvocati  iscritti  all'albo anche ai sensi dell'articolo 6 del  decreto  legislativo  2  febbraio 2001, n. </a:t>
            </a:r>
            <a:r>
              <a:rPr lang="it-IT" dirty="0" smtClean="0"/>
              <a:t>96 </a:t>
            </a:r>
            <a:r>
              <a:rPr lang="it-IT" i="1" dirty="0" smtClean="0"/>
              <a:t>(avvocati stabiliti)</a:t>
            </a:r>
            <a:r>
              <a:rPr lang="it-IT" dirty="0" smtClean="0"/>
              <a:t>. 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47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Tre tipi di negoziazione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2213359"/>
            <a:ext cx="8042276" cy="4343400"/>
          </a:xfrm>
        </p:spPr>
        <p:txBody>
          <a:bodyPr>
            <a:normAutofit/>
          </a:bodyPr>
          <a:lstStyle/>
          <a:p>
            <a:r>
              <a:rPr lang="it-IT" sz="4000" dirty="0" smtClean="0"/>
              <a:t>Negoziazione obbligatoria</a:t>
            </a:r>
          </a:p>
          <a:p>
            <a:r>
              <a:rPr lang="it-IT" sz="4000" dirty="0" smtClean="0"/>
              <a:t>Negoziazione familiare</a:t>
            </a:r>
          </a:p>
          <a:p>
            <a:r>
              <a:rPr lang="it-IT" sz="4000" dirty="0" smtClean="0"/>
              <a:t>Negoziazione facoltativa</a:t>
            </a:r>
            <a:endParaRPr lang="it-IT" sz="4000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668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Negoziazione obbligatoria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it-IT" i="1" dirty="0" smtClean="0"/>
              <a:t>Art. 3</a:t>
            </a:r>
          </a:p>
          <a:p>
            <a:pPr fontAlgn="base"/>
            <a:r>
              <a:rPr lang="it-IT" i="1" dirty="0" smtClean="0"/>
              <a:t>controversie </a:t>
            </a:r>
            <a:r>
              <a:rPr lang="it-IT" i="1" dirty="0"/>
              <a:t>in materia di risarcimento del danno da circolazione di veicoli e natanti;</a:t>
            </a:r>
            <a:endParaRPr lang="it-IT" dirty="0"/>
          </a:p>
          <a:p>
            <a:pPr fontAlgn="base"/>
            <a:r>
              <a:rPr lang="it-IT" i="1" dirty="0" smtClean="0"/>
              <a:t>pagamento </a:t>
            </a:r>
            <a:r>
              <a:rPr lang="it-IT" i="1" dirty="0"/>
              <a:t>a qualsiasi titolo di somme non eccedenti cinquantamila euro, </a:t>
            </a:r>
            <a:r>
              <a:rPr lang="it-IT" b="1" dirty="0"/>
              <a:t>ad esclusione delle controversie per cui è prevista la procedura di mediazione civile quale condizione di procedibilità;</a:t>
            </a:r>
          </a:p>
          <a:p>
            <a:r>
              <a:rPr lang="it-IT" i="1" dirty="0" smtClean="0"/>
              <a:t>per </a:t>
            </a:r>
            <a:r>
              <a:rPr lang="it-IT" i="1" dirty="0"/>
              <a:t>le controversie in materia di contratto di trasporto o di sub-</a:t>
            </a:r>
            <a:r>
              <a:rPr lang="it-IT" i="1" dirty="0" smtClean="0"/>
              <a:t>trasporto </a:t>
            </a:r>
            <a:br>
              <a:rPr lang="it-IT" i="1" dirty="0" smtClean="0"/>
            </a:br>
            <a:r>
              <a:rPr lang="it-IT" sz="1900" dirty="0" smtClean="0"/>
              <a:t>(</a:t>
            </a:r>
            <a:r>
              <a:rPr lang="it-IT" sz="1900" dirty="0"/>
              <a:t>quest’ultima materia è stata introdotta dalla legge n. 190/2014, art. 1 comma 249 </a:t>
            </a:r>
            <a:r>
              <a:rPr lang="it-IT" sz="1900" i="1" dirty="0" smtClean="0"/>
              <a:t>c.d</a:t>
            </a:r>
            <a:r>
              <a:rPr lang="it-IT" sz="1900" i="1" dirty="0"/>
              <a:t>. legge di stabilità 2015)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95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Negoziazione familiare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042276" cy="43434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it-IT" dirty="0"/>
              <a:t>Art. 6</a:t>
            </a:r>
          </a:p>
          <a:p>
            <a:pPr marL="0" indent="0" fontAlgn="base">
              <a:buNone/>
            </a:pPr>
            <a:r>
              <a:rPr lang="it-IT" dirty="0"/>
              <a:t>La convenzione di negoziazione assistita </a:t>
            </a:r>
            <a:r>
              <a:rPr lang="it-IT" b="1" dirty="0" smtClean="0"/>
              <a:t>da </a:t>
            </a:r>
            <a:r>
              <a:rPr lang="it-IT" b="1" dirty="0"/>
              <a:t>almeno un avvocato per </a:t>
            </a:r>
            <a:r>
              <a:rPr lang="it-IT" b="1" dirty="0" smtClean="0"/>
              <a:t>parte </a:t>
            </a:r>
            <a:r>
              <a:rPr lang="it-IT" dirty="0" smtClean="0"/>
              <a:t>può </a:t>
            </a:r>
            <a:r>
              <a:rPr lang="it-IT" dirty="0"/>
              <a:t>essere conclusa tra coniugi al fine  di  raggiungere </a:t>
            </a:r>
            <a:r>
              <a:rPr lang="it-IT" dirty="0" smtClean="0"/>
              <a:t> </a:t>
            </a:r>
            <a:r>
              <a:rPr lang="it-IT" dirty="0"/>
              <a:t>le soluzioni consensuali di separazione personale, di cessazione degli effetti civili o di scioglimento del matrimonio, di modifica delle condizioni di separazione o di divorzio.</a:t>
            </a:r>
          </a:p>
          <a:p>
            <a:pPr marL="0" indent="0" fontAlgn="base">
              <a:buNone/>
            </a:pP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199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Negoziazione facoltativa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042276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Ogni </a:t>
            </a:r>
            <a:r>
              <a:rPr lang="it-IT" dirty="0"/>
              <a:t>tipo di negoziazione, ad esclusione delle due precedenti,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che </a:t>
            </a:r>
            <a:r>
              <a:rPr lang="it-IT" b="1" dirty="0"/>
              <a:t>non abbia ad oggetto diritti indisponibili o materia di lavoro.</a:t>
            </a:r>
          </a:p>
          <a:p>
            <a:pPr marL="0" indent="0" fontAlgn="base">
              <a:buNone/>
            </a:pPr>
            <a:endParaRPr lang="it-IT" b="1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775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400" dirty="0" smtClean="0"/>
              <a:t>Le tre fasi della negoziazione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48384"/>
            <a:ext cx="8238892" cy="4343400"/>
          </a:xfrm>
        </p:spPr>
        <p:txBody>
          <a:bodyPr>
            <a:normAutofit/>
          </a:bodyPr>
          <a:lstStyle/>
          <a:p>
            <a:r>
              <a:rPr lang="it-IT" dirty="0"/>
              <a:t>Prima Fase</a:t>
            </a:r>
          </a:p>
          <a:p>
            <a:pPr marL="0" indent="0">
              <a:buNone/>
            </a:pPr>
            <a:r>
              <a:rPr lang="it-IT" b="1" dirty="0"/>
              <a:t>Invito alla stipula di una convenzione di negoziazione assistita</a:t>
            </a:r>
          </a:p>
          <a:p>
            <a:r>
              <a:rPr lang="it-IT" dirty="0"/>
              <a:t> </a:t>
            </a:r>
            <a:r>
              <a:rPr lang="it-IT" dirty="0" smtClean="0"/>
              <a:t>Seconda </a:t>
            </a:r>
            <a:r>
              <a:rPr lang="it-IT" dirty="0"/>
              <a:t>Fase</a:t>
            </a:r>
          </a:p>
          <a:p>
            <a:pPr marL="0" indent="0">
              <a:buNone/>
            </a:pPr>
            <a:r>
              <a:rPr lang="it-IT" b="1" dirty="0"/>
              <a:t>La stipula della convenzione di negoziazione assistita</a:t>
            </a:r>
          </a:p>
          <a:p>
            <a:r>
              <a:rPr lang="it-IT" dirty="0"/>
              <a:t> </a:t>
            </a:r>
            <a:r>
              <a:rPr lang="it-IT" dirty="0" smtClean="0"/>
              <a:t>Terza </a:t>
            </a:r>
            <a:r>
              <a:rPr lang="it-IT" dirty="0"/>
              <a:t>Fase</a:t>
            </a:r>
          </a:p>
          <a:p>
            <a:pPr marL="0" indent="0">
              <a:buNone/>
            </a:pPr>
            <a:r>
              <a:rPr lang="it-IT" b="1" dirty="0"/>
              <a:t>L’accordo raggiunto in negoziazione assistita</a:t>
            </a:r>
          </a:p>
          <a:p>
            <a:pPr marL="0" indent="0" fontAlgn="base">
              <a:buNone/>
            </a:pP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901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400" dirty="0" smtClean="0"/>
              <a:t>1^ fase: Invito alla stipula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862983"/>
            <a:ext cx="8238892" cy="434340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E</a:t>
            </a:r>
            <a:r>
              <a:rPr lang="it-IT" dirty="0"/>
              <a:t>’ l’invito – formulato con raccomandata a/</a:t>
            </a:r>
            <a:r>
              <a:rPr lang="it-IT" dirty="0" err="1"/>
              <a:t>r</a:t>
            </a:r>
            <a:r>
              <a:rPr lang="it-IT" dirty="0"/>
              <a:t> o con </a:t>
            </a:r>
            <a:r>
              <a:rPr lang="it-IT" dirty="0" err="1"/>
              <a:t>pec</a:t>
            </a:r>
            <a:r>
              <a:rPr lang="it-IT" dirty="0"/>
              <a:t> alla controparte – a stipulare una convenzione di negoziazione assistita per la risoluzione in via amichevole di una controversia. </a:t>
            </a:r>
            <a:endParaRPr lang="it-IT" dirty="0" smtClean="0"/>
          </a:p>
          <a:p>
            <a:r>
              <a:rPr lang="it-IT" dirty="0" smtClean="0"/>
              <a:t>Tale </a:t>
            </a:r>
            <a:r>
              <a:rPr lang="it-IT" dirty="0"/>
              <a:t>invito </a:t>
            </a:r>
            <a:r>
              <a:rPr lang="it-IT" dirty="0" smtClean="0"/>
              <a:t>deve indicare</a:t>
            </a:r>
            <a:r>
              <a:rPr lang="it-IT" dirty="0"/>
              <a:t> espressamente che la mancata risposta </a:t>
            </a:r>
            <a:r>
              <a:rPr lang="it-IT" b="1" dirty="0"/>
              <a:t>entro trenta giorni dalla ricezione </a:t>
            </a:r>
            <a:r>
              <a:rPr lang="it-IT" dirty="0"/>
              <a:t>o il suo rifiuto potrà essere valutato dal giudice ai fini delle spese del giudizio e di quanto previsto dagli articoli 96 (Responsabilità aggravata) e 642 (Esecuzione provvisoria), </a:t>
            </a:r>
            <a:r>
              <a:rPr lang="it-IT" dirty="0" err="1" smtClean="0"/>
              <a:t>c.p.c.</a:t>
            </a:r>
            <a:r>
              <a:rPr lang="it-IT" dirty="0" smtClean="0"/>
              <a:t>.</a:t>
            </a:r>
            <a:r>
              <a:rPr lang="it-IT" dirty="0"/>
              <a:t/>
            </a:r>
            <a:br>
              <a:rPr lang="it-IT" dirty="0"/>
            </a:b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Solitamente </a:t>
            </a:r>
            <a:r>
              <a:rPr lang="it-IT" dirty="0"/>
              <a:t>l’invito formale è integrato nella classica lettera di messa in mora</a:t>
            </a:r>
            <a:r>
              <a:rPr lang="it-IT" dirty="0" smtClean="0"/>
              <a:t>.</a:t>
            </a:r>
            <a:endParaRPr lang="it-IT" dirty="0"/>
          </a:p>
          <a:p>
            <a:pPr marL="0" indent="0" fontAlgn="base">
              <a:buNone/>
            </a:pPr>
            <a:endParaRPr lang="it-IT" dirty="0"/>
          </a:p>
        </p:txBody>
      </p:sp>
      <p:pic>
        <p:nvPicPr>
          <p:cNvPr id="4" name="Immagine 3" descr="logo_primaveraforense_LITI_bl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73" y="107576"/>
            <a:ext cx="2857408" cy="6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722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zz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Brezza.thmx</Template>
  <TotalTime>321</TotalTime>
  <Words>1338</Words>
  <Application>Microsoft Macintosh PowerPoint</Application>
  <PresentationFormat>Presentazione su schermo (4:3)</PresentationFormat>
  <Paragraphs>122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Brezza</vt:lpstr>
      <vt:lpstr>La negoziazione assistita  </vt:lpstr>
      <vt:lpstr>La normativa</vt:lpstr>
      <vt:lpstr>Cos’è la negoziazione assistita</vt:lpstr>
      <vt:lpstr>Tre tipi di negoziazione</vt:lpstr>
      <vt:lpstr>Negoziazione obbligatoria</vt:lpstr>
      <vt:lpstr>Negoziazione familiare</vt:lpstr>
      <vt:lpstr>Negoziazione facoltativa</vt:lpstr>
      <vt:lpstr>Le tre fasi della negoziazione</vt:lpstr>
      <vt:lpstr>1^ fase: Invito alla stipula</vt:lpstr>
      <vt:lpstr>1^ fase: Invito alla stipula</vt:lpstr>
      <vt:lpstr>2^ fase: La stipula della convenzione</vt:lpstr>
      <vt:lpstr>3^ fase: L’accordo raggiunto</vt:lpstr>
      <vt:lpstr>4^ fase: Esecutiva</vt:lpstr>
      <vt:lpstr>Interruzione dei termini</vt:lpstr>
      <vt:lpstr>Antiriciclaggio</vt:lpstr>
      <vt:lpstr>I doveri dell’avvocato 1</vt:lpstr>
      <vt:lpstr>I doveri dell’avvocato 2</vt:lpstr>
      <vt:lpstr>Divieti e tutele dell’avvocato</vt:lpstr>
      <vt:lpstr>Autonomia dei coniugi</vt:lpstr>
      <vt:lpstr>Negoziazione familiare (art. 6)</vt:lpstr>
      <vt:lpstr>Neg. familiare senza figli</vt:lpstr>
      <vt:lpstr>Neg. familiare con figli</vt:lpstr>
      <vt:lpstr>Tentata conciliazione</vt:lpstr>
      <vt:lpstr>Trasmissione dell’accordo e sanzioni</vt:lpstr>
      <vt:lpstr>Presentazione di PowerPoint</vt:lpstr>
      <vt:lpstr>Presentazione di PowerPoint</vt:lpstr>
    </vt:vector>
  </TitlesOfParts>
  <Company>fulippo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negoziazione assistita  </dc:title>
  <dc:creator>Giovanni Marotta</dc:creator>
  <cp:lastModifiedBy>Giovanni Marotta</cp:lastModifiedBy>
  <cp:revision>50</cp:revision>
  <dcterms:created xsi:type="dcterms:W3CDTF">2015-03-04T08:16:49Z</dcterms:created>
  <dcterms:modified xsi:type="dcterms:W3CDTF">2015-03-26T09:10:43Z</dcterms:modified>
</cp:coreProperties>
</file>